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10" r:id="rId2"/>
    <p:sldMasterId id="2147483696" r:id="rId3"/>
    <p:sldMasterId id="2147483688" r:id="rId4"/>
    <p:sldMasterId id="2147483686" r:id="rId5"/>
    <p:sldMasterId id="2147483670" r:id="rId6"/>
    <p:sldMasterId id="2147483668" r:id="rId7"/>
    <p:sldMasterId id="2147483664" r:id="rId8"/>
    <p:sldMasterId id="2147483662" r:id="rId9"/>
    <p:sldMasterId id="2147483660" r:id="rId10"/>
    <p:sldMasterId id="2147483658" r:id="rId11"/>
    <p:sldMasterId id="2147483649" r:id="rId12"/>
    <p:sldMasterId id="2147484807" r:id="rId13"/>
  </p:sldMasterIdLst>
  <p:notesMasterIdLst>
    <p:notesMasterId r:id="rId38"/>
  </p:notesMasterIdLst>
  <p:sldIdLst>
    <p:sldId id="269" r:id="rId14"/>
    <p:sldId id="281" r:id="rId15"/>
    <p:sldId id="284" r:id="rId16"/>
    <p:sldId id="322" r:id="rId17"/>
    <p:sldId id="318" r:id="rId18"/>
    <p:sldId id="324" r:id="rId19"/>
    <p:sldId id="315" r:id="rId20"/>
    <p:sldId id="316" r:id="rId21"/>
    <p:sldId id="317" r:id="rId22"/>
    <p:sldId id="292" r:id="rId23"/>
    <p:sldId id="278" r:id="rId24"/>
    <p:sldId id="328" r:id="rId25"/>
    <p:sldId id="327" r:id="rId26"/>
    <p:sldId id="314" r:id="rId27"/>
    <p:sldId id="256" r:id="rId28"/>
    <p:sldId id="264" r:id="rId29"/>
    <p:sldId id="320" r:id="rId30"/>
    <p:sldId id="326" r:id="rId31"/>
    <p:sldId id="283" r:id="rId32"/>
    <p:sldId id="309" r:id="rId33"/>
    <p:sldId id="293" r:id="rId34"/>
    <p:sldId id="279" r:id="rId35"/>
    <p:sldId id="305" r:id="rId36"/>
    <p:sldId id="330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3FD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20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9B38ED-C60C-1544-A463-5D07FDD37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1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3B23BC-101D-9E45-BD9E-0577DA8F689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24356B-8AB7-D844-A8D6-5A4FEB505247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8C8D2F-241F-134C-928F-A13E72AA498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 father must make the painful decision to kill his own son in order to save the lives of people on an oncoming train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http://www.wingclips.com/movie-clips/most/the-bridge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1BFD39-3470-4947-A316-63BDF67D270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 father must make the painful decision to kill his own son in order to save the lives of people on an oncoming train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http://www.wingclips.com/movie-clips/most/the-bridge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90AE28-F004-3B46-A74B-873DEF0F4328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5D2CAD-EC8E-9C48-9CCD-AE413083BCD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9AE181-AF51-F843-A411-95B85B4E2C1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9FC902-24B2-244E-A120-FEBD1EE221D0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1617A9-A336-9743-8474-443EAAB81A7F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08D6F1-57B2-CA48-A2E2-FD33D525539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A45979-496D-2740-B4BD-B281DCEA62F5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D606E9-8B1B-5643-A011-24C755D09BC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CE9DF0-21B1-FD4A-8004-FC3FE27A6CC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5CC60D-B4E5-1D40-8BCD-C6A715CB0901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CD1B67-DBAB-E145-AB14-EEE5E9494FF5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94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CE0798-6DDA-0549-A13F-C2F7A9E991E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Atheism only substitutes non-religious terrorism for it.  This has been shown to be even more deadly by Hitler, Mussolini, Stalin, Mao, Pol Pot, and others.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548156-E219-1346-8407-26FB9ACBFE3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4360A1-E41D-D545-B00D-6B249757EE3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0B9B97-E782-DD49-B517-03F96E0EB96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93ADED-DADA-6046-8C0C-97C2CF49461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49E959-1667-C74B-8C0B-67957758D97A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EC575D-1D6A-A542-BF90-833A9FC496B7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EF8D-333C-3647-BE53-E42AB8A5D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23215-AB3A-1846-A00F-6D9F4182D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57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4F5BA-5FDE-3147-9190-CE0B5C3FD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031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65E-383B-8949-8DA9-260F73C7E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50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00812-9A64-6343-9321-CA509FB3E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7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D2E72-FD9D-C841-AEBF-EA3B1B2B3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9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D41EB-B21D-0049-AC39-6DF2BD15A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180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E5407-F911-C240-9258-33AFBADE9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343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72DF8-D791-7B41-80A3-E0E8C2E07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D4871-2E11-3443-BAC5-9968846CA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252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57055-9CFC-7048-BEAE-E76B59473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44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77E1-16B7-7B41-8C6C-043A13220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6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4D1B-9A17-3E4C-97BE-9678D21FB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340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0D0B5-8C33-EE42-B6EE-9F7DBE826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03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8580" dist="380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19C4-9986-1A4D-BE76-34028BEF9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92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8372D-B1E8-0B4E-9D82-F27683627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75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439FE-EE3C-7540-96FC-DC0156B27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229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EC3DF-B917-2141-9A0D-1B6CF1A55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688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8869-5C48-294F-981B-01C089C1C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051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EF68-0D5C-6341-A525-9DF1E9467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396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F145D-44AD-DE4A-B5FF-CBAAAFB8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95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461F4-5158-0D49-ACEA-E374FDDCA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07D01-2FDF-B444-8268-A50187B39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7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3175" y="3733800"/>
            <a:ext cx="4056063" cy="2286000"/>
          </a:xfrm>
        </p:spPr>
        <p:txBody>
          <a:bodyPr/>
          <a:lstStyle>
            <a:lvl1pPr marL="0" indent="0" algn="ctr">
              <a:buFont typeface="Monotype Sort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6049A-A805-BD4D-ACE5-2117BA9DD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30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6C48-C0DD-7B42-94C6-B2E652AD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773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4E4FC-03FE-274E-AEBC-D4B3FBAEC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10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8FA8-1AAB-9547-BA77-14493F5E7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909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6B5C5-4944-D841-ADC8-C90C0985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065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E56F8-8E1D-414F-858B-8513FF59A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07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899E4-FDA7-1E4F-BF23-B7B5F3C86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87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EC739-FF70-C64F-B54A-420C75E3E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748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BD0E0-3477-F04F-984B-8AE4A59EE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96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2A3EE-E4A8-FB45-AFE3-04CC4D811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422EB-84ED-C345-A96C-C4DFF2353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5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CBE9D-C024-5C44-9E36-3DAB51171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256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BD86-DA7B-154E-AA1A-D451EBDF5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11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370B-5BFE-354B-BE77-A6DF60B66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87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0825-2FA5-154D-BFB4-7449529F4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33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9142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1156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9078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1793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3094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994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850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451AC-43AA-1148-83C0-D20BCC5D1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84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513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0043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1615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453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B50BA-AC51-D449-B91B-608B29118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9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9C4BF-0CAB-5D4A-8A3B-2E9A7D53F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5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41B53-2896-E840-8BF0-EB36F8FAB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06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1E13F-3B87-A146-8208-262D51CD5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25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498FB-F20B-3240-9632-E52204B32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6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FFD4-9BD3-7342-A33C-6331D0A7F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76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B060-83CD-A743-9AD7-AA40617C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74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9943D-E4BE-784B-B261-029A8BEF4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8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457200"/>
            <a:ext cx="15430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0" y="457200"/>
            <a:ext cx="44767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F6867-F2A0-E24E-8594-F3D3BB6B1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7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E30D-E559-C44D-87DB-C6AC04745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5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81C9E-5927-5745-BABE-82E3075AD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4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5A0A0-781C-C44A-9891-F04624247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60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80792-BD67-0C4B-81E6-12250140D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28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805F-DE9D-A84A-8EEF-3A1683B0E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AF2D1-C6A9-A849-99C4-AC207E082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2971-41C0-1845-B5F4-A297D23DA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550DB-B95E-D042-96F6-D0AEF687C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7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40BF-F539-954F-B0C7-67740B923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31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E2F56-4E65-1D4F-BB6B-C89AF4C0B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0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A6BC8-E197-6744-A520-D39882682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8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A04A6-8045-E14A-B7D3-C31252A4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60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  <a:effectLst>
            <a:outerShdw blurRad="762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2DD72-9C63-1843-A306-ABCB86637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01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BFA3D-60E7-F24A-A7A2-9AFBBCB67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34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F3F11-4998-964A-9639-0AF27A7BB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42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159B-3CC3-6241-A044-9EB3A5F81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59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4748F-09C4-A147-960D-D137870B4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29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A0248-F43F-1645-9451-5E737C6FD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E4304-7068-2540-B261-1294AEE3D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53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44D8F-FF78-724E-ACA6-408E0B2B6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0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E51CB-12E0-3E4B-B5DF-B4093BF66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23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7404E-BA3A-B94A-8831-4445C78C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36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54BAB-7CB9-F544-B297-A05AE2676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30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457200"/>
            <a:ext cx="17716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457200"/>
            <a:ext cx="51625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149CA-8B0D-4D4D-B88B-052AD1C33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23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495800"/>
            <a:ext cx="7772400" cy="1524000"/>
          </a:xfrm>
          <a:effectLst>
            <a:outerShdw blurRad="63500" dist="253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990600"/>
            <a:ext cx="2362200" cy="2438400"/>
          </a:xfrm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>
                <a:latin typeface="Curlz MT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F421-8055-B844-87A9-D03124F8C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82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E46DC-AA6A-C847-A814-BC855D025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2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6B2B8-C295-C743-870E-447BD60A3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6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668A5-D06D-6B44-B80B-F43AEE7EA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85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095E0-8155-CD47-A0DF-AF0CCAF17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2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87641-AFD3-6C43-A560-A8392A5FF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6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E14E3-C712-1441-81CB-011E2C0F2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12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DA7BD-58B4-FE4E-8560-829860FB5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3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0431D-D60F-344C-8A0B-A62B3FC93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48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EDFB7-C188-564C-93AC-D96A8B79F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3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9499-7C29-D147-B49A-7587E6609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9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D0216-4749-8B48-83DB-CC69ACF36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64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1400" y="1752600"/>
            <a:ext cx="5105400" cy="2209800"/>
          </a:xfrm>
          <a:effectLst/>
        </p:spPr>
        <p:txBody>
          <a:bodyPr/>
          <a:lstStyle>
            <a:lvl1pPr algn="ctr">
              <a:defRPr sz="4800" i="0">
                <a:latin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191000"/>
            <a:ext cx="5105400" cy="1447800"/>
          </a:xfrm>
        </p:spPr>
        <p:txBody>
          <a:bodyPr/>
          <a:lstStyle>
            <a:lvl1pPr marL="0" indent="0" algn="ctr">
              <a:buFont typeface="Wingdings" charset="2"/>
              <a:buNone/>
              <a:defRPr>
                <a:latin typeface="Times New Roman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124200" cy="457200"/>
          </a:xfr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A1AF2D8-BD95-3C49-B082-EA730A568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84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66D45-DF49-2E49-8025-AEA239620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9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5450-C508-364B-AC81-AAFFD191D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46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119C4-5AD7-2240-AFD8-7C45CA37B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6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CF2D2-13B9-6B46-BB4D-AD9EEBD62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326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F957C-C2E2-3749-8D7D-7885EF89C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20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E4C5-783C-534C-9115-7D9356B01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837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BD92E-4150-B94E-9F2B-FE726C089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68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7C912-B93B-8649-9A8B-99CE63DEC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66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5111E-F1B4-9D40-9284-4B38005DB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35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D87FB-FF32-4E49-A4BC-80A019D53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59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304800"/>
            <a:ext cx="16192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2200" y="304800"/>
            <a:ext cx="47053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2E076-8705-B94B-A301-596F3FB6B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54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447800"/>
            <a:ext cx="5257800" cy="175577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581400"/>
            <a:ext cx="5257800" cy="1522413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138C-A236-0540-B7A7-41BD74D72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209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7E7F2-D1E5-1342-B172-DF25B460F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6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BA376-4853-7849-ACA4-D8A581C4D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4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09E0-065F-224A-878F-204D22348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79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84338"/>
            <a:ext cx="35052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84338"/>
            <a:ext cx="35052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8D0E-30D5-7440-BAEA-16B9A856D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29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888AC-E8DB-764E-9091-E6A3B0EA3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72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269C3-3B9D-6444-BAA8-71C088AB7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19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36E98-F28B-AF4F-9A96-0EC200770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926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A13A-4F8E-F74F-9A8A-9BB727C5A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976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8D8FA-DD60-3E44-A344-DB476BCA6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43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107D-0110-C244-AC71-798806EC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270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44500"/>
            <a:ext cx="1981200" cy="5694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44500"/>
            <a:ext cx="5791200" cy="5694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96B8-E59D-4442-B12B-91A3C1EDD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00FF-8C58-7A45-97A2-A443318D2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6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ED7DF-B713-804F-B05E-670EE8DDB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23699-A00B-7E42-AD4A-E370570E0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83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09DEB-2457-2D48-B15C-86B0CE870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8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09EF7-B632-B644-99F0-DFE850C8B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40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F184-D338-6847-A21E-0399FF73A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08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36AB2-C0E0-BB4F-B416-2210DFB02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33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D762-0018-AB4E-9930-9153126FA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503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87960-BAD9-B546-9D0F-D81DBFF01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39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4837-BFA4-E74A-BE9F-AF6C7F3FC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51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DA252-859D-2E46-B8B3-B8273520A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83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52A02-C7F8-3C45-B134-21EA08259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968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545AB-6CCD-FF4A-BDC1-3A198D7F7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6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CBC7-90E9-8B42-9B55-CBB67B958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0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C7AD9-F882-8C4E-BF23-B302583E0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621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9FE84-0DE2-8942-A5E5-624F3AAD1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616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B6CFF-823D-964A-895C-19245F7CE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5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3FC7-1B38-334E-B2D0-FA013C2A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75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1931D-F51F-6F42-8AFF-5E9A32611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24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D13E6-8C13-BE48-AECF-183FC8E1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33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0655F-FCA5-6B41-A3FA-0887147F6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03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E780D-427F-6848-86A4-106F6C0E8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219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12C76-470A-7047-9595-DE64C9FAB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07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6B234-959C-FB44-B505-3B7D15F0C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8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73A7D3-C2BF-C845-9D92-3D3C2BFEE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E746AB6-DC79-B943-B4A3-894174A2C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5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 b="1" i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 b="1" i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 b="1" i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 b="1" i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3912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3" name="Rectangle 4"/>
            <p:cNvSpPr>
              <a:spLocks noChangeArrowheads="1"/>
            </p:cNvSpPr>
            <p:nvPr/>
          </p:nvSpPr>
          <p:spPr bwMode="auto">
            <a:xfrm>
              <a:off x="96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4" name="Rectangle 5"/>
            <p:cNvSpPr>
              <a:spLocks noChangeArrowheads="1"/>
            </p:cNvSpPr>
            <p:nvPr/>
          </p:nvSpPr>
          <p:spPr bwMode="auto">
            <a:xfrm>
              <a:off x="240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5" name="Rectangle 6"/>
            <p:cNvSpPr>
              <a:spLocks noChangeArrowheads="1"/>
            </p:cNvSpPr>
            <p:nvPr/>
          </p:nvSpPr>
          <p:spPr bwMode="auto">
            <a:xfrm>
              <a:off x="96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latin typeface="Helvetica" charset="0"/>
              </a:endParaRPr>
            </a:p>
          </p:txBody>
        </p:sp>
        <p:sp>
          <p:nvSpPr>
            <p:cNvPr id="123916" name="Rectangle 7"/>
            <p:cNvSpPr>
              <a:spLocks noChangeArrowheads="1"/>
            </p:cNvSpPr>
            <p:nvPr/>
          </p:nvSpPr>
          <p:spPr bwMode="auto">
            <a:xfrm>
              <a:off x="96" y="384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latin typeface="Helvetica" charset="0"/>
              </a:endParaRPr>
            </a:p>
          </p:txBody>
        </p:sp>
        <p:sp>
          <p:nvSpPr>
            <p:cNvPr id="123917" name="Rectangle 8"/>
            <p:cNvSpPr>
              <a:spLocks noChangeArrowheads="1"/>
            </p:cNvSpPr>
            <p:nvPr/>
          </p:nvSpPr>
          <p:spPr bwMode="auto">
            <a:xfrm>
              <a:off x="384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8" name="Rectangle 9"/>
            <p:cNvSpPr>
              <a:spLocks noChangeArrowheads="1"/>
            </p:cNvSpPr>
            <p:nvPr/>
          </p:nvSpPr>
          <p:spPr bwMode="auto">
            <a:xfrm>
              <a:off x="240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3919" name="Picture 10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1152"/>
              <a:ext cx="5758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5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latin typeface="Helvetica" charset="0"/>
              </a:defRPr>
            </a:lvl1pPr>
          </a:lstStyle>
          <a:p>
            <a:pPr>
              <a:defRPr/>
            </a:pPr>
            <a:fld id="{A3FEC5D4-8BE8-7A45-8AAE-5C62A4F90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6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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DF24860-064E-FB44-9550-07648426B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602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457200"/>
            <a:ext cx="617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3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3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3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AA9D71B0-C68F-624D-AA47-0A643944D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AA809D0-F72D-414D-8FAE-3D1333E1A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7896" name="Picture 3" descr="299_B_JuiceDrop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Rectangle 4"/>
            <p:cNvSpPr>
              <a:spLocks noChangeArrowheads="1"/>
            </p:cNvSpPr>
            <p:nvPr/>
          </p:nvSpPr>
          <p:spPr bwMode="auto">
            <a:xfrm>
              <a:off x="1008" y="0"/>
              <a:ext cx="4752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457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828800"/>
            <a:ext cx="7086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68475" y="6248400"/>
            <a:ext cx="173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C1659B0B-C67D-BA48-94D6-B0577E550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0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B001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0019F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543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Verdana" charset="0"/>
                <a:ea typeface="MS Pゴシック" charset="0"/>
                <a:cs typeface="MS Pゴシック" charset="0"/>
              </a:defRPr>
            </a:lvl1pPr>
          </a:lstStyle>
          <a:p>
            <a:pPr>
              <a:defRPr/>
            </a:pPr>
            <a:fld id="{416D6066-9BC8-8545-8477-CA4E02B43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1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9pPr>
    </p:titleStyle>
    <p:bodyStyle>
      <a:lvl1pPr marL="396875" indent="-3968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508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316038" indent="-33972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712913" indent="-2825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08200" indent="-2794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654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226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798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9370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304800"/>
            <a:ext cx="624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38099" dir="2700000" algn="ctr" rotWithShape="0">
              <a:srgbClr val="FFFFFF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47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MS Pゴシック" charset="0"/>
                <a:cs typeface="MS Pゴシック" charset="0"/>
              </a:defRPr>
            </a:lvl1pPr>
          </a:lstStyle>
          <a:p>
            <a:pPr>
              <a:defRPr/>
            </a:pPr>
            <a:fld id="{CAD3065E-8658-F646-B0EB-E96E1DB6E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728" r:id="rId2"/>
    <p:sldLayoutId id="2147484729" r:id="rId3"/>
    <p:sldLayoutId id="2147484730" r:id="rId4"/>
    <p:sldLayoutId id="2147484731" r:id="rId5"/>
    <p:sldLayoutId id="2147484732" r:id="rId6"/>
    <p:sldLayoutId id="2147484733" r:id="rId7"/>
    <p:sldLayoutId id="2147484734" r:id="rId8"/>
    <p:sldLayoutId id="2147484735" r:id="rId9"/>
    <p:sldLayoutId id="2147484736" r:id="rId10"/>
    <p:sldLayoutId id="214748473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>
              <a:defRPr/>
            </a:pPr>
            <a:fld id="{1CDF678C-6507-F140-A92C-3B4D500E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84338"/>
            <a:ext cx="71628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44500"/>
            <a:ext cx="7924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8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1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</p:sldLayoutIdLst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228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pPr>
              <a:defRPr/>
            </a:pPr>
            <a:fld id="{E872ECA8-1D6D-314C-A42E-76E1FF7BB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4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64B56543-2253-884D-ABB3-8ADA65AE4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153400" cy="1143000"/>
          </a:xfrm>
          <a:noFill/>
        </p:spPr>
        <p:txBody>
          <a:bodyPr/>
          <a:lstStyle/>
          <a:p>
            <a:pPr eaLnBrk="1" hangingPunct="1"/>
            <a:r>
              <a:rPr lang="en-US" sz="6000" b="1">
                <a:solidFill>
                  <a:schemeClr val="bg1"/>
                </a:solidFill>
                <a:latin typeface="Arial" charset="0"/>
              </a:rPr>
              <a:t>Specialty Sermons</a:t>
            </a:r>
            <a:endParaRPr lang="en-US" sz="5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49506" name="Picture 5" descr="genn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16129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7" name="Picture 6" descr="mission and evangelis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300" y="2057400"/>
            <a:ext cx="27559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8"/>
          <p:cNvSpPr>
            <a:spLocks noChangeArrowheads="1"/>
          </p:cNvSpPr>
          <p:nvPr/>
        </p:nvSpPr>
        <p:spPr bwMode="auto">
          <a:xfrm>
            <a:off x="2133600" y="2438400"/>
            <a:ext cx="396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4400" b="1" i="1">
                <a:solidFill>
                  <a:schemeClr val="bg1"/>
                </a:solidFill>
              </a:rPr>
              <a:t>Evangelistic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4400" b="1" i="1">
                <a:solidFill>
                  <a:schemeClr val="bg1"/>
                </a:solidFill>
              </a:rPr>
              <a:t>Wedding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4400" b="1" i="1">
                <a:solidFill>
                  <a:schemeClr val="bg1"/>
                </a:solidFill>
              </a:rPr>
              <a:t>Funeral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17AD92-4D9D-98C3-318A-9047EDE8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09800"/>
            <a:ext cx="41910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latin typeface="Britannic Bold" charset="0"/>
                <a:ea typeface="MS Pゴシック" charset="0"/>
                <a:cs typeface="MS Pゴシック" charset="0"/>
              </a:rPr>
              <a:t>USE A SUBSTITUTION ILLUSTRATION</a:t>
            </a:r>
            <a:endParaRPr lang="en-US" dirty="0">
              <a:latin typeface="Curlz MT" charset="0"/>
              <a:ea typeface="MS Pゴシック" charset="0"/>
              <a:cs typeface="MS Pゴシック" charset="0"/>
            </a:endParaRPr>
          </a:p>
        </p:txBody>
      </p:sp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7629525" y="95250"/>
            <a:ext cx="1311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200-202</a:t>
            </a:r>
            <a:endParaRPr lang="en-US" b="1">
              <a:cs typeface="Arial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5029200" y="2438400"/>
            <a:ext cx="358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Book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Cancer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Kai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Snake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Drawbridge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d-most-bridge-q7m.mov">
            <a:hlinkClick r:id="" action="ppaction://media"/>
            <a:extLst>
              <a:ext uri="{FF2B5EF4-FFF2-40B4-BE49-F238E27FC236}">
                <a16:creationId xmlns:a16="http://schemas.microsoft.com/office/drawing/2014/main" id="{0C2883FA-2E5E-0E45-90D8-174C36523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060848"/>
            <a:ext cx="8206680" cy="4392488"/>
          </a:xfrm>
          <a:effectLst/>
        </p:spPr>
        <p:txBody>
          <a:bodyPr/>
          <a:lstStyle/>
          <a:p>
            <a:pPr eaLnBrk="1" hangingPunct="1">
              <a:buFont typeface="Wingdings" charset="2"/>
              <a:buChar char="§"/>
              <a:defRPr/>
            </a:pPr>
            <a:r>
              <a:rPr kumimoji="0" lang="en-US" sz="4400" b="1" dirty="0">
                <a:effectLst>
                  <a:glow rad="1524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father must make the painful decision whether to kill his own son in order to save the lives of people on an oncoming train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kumimoji="0"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Most–The Movie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ind-most-bridge-q7m.mov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3" name="Picture 1" descr="Most Drawbridge Screen Sh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91440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kumimoji="0"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Most–The Movie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0" y="0"/>
            <a:ext cx="2193925" cy="6669088"/>
          </a:xfrm>
        </p:spPr>
        <p:txBody>
          <a:bodyPr/>
          <a:lstStyle/>
          <a:p>
            <a:pPr eaLnBrk="1" hangingPunct="1">
              <a:buFont typeface="Wingdings" charset="2"/>
              <a:buChar char="§"/>
              <a:defRPr/>
            </a:pPr>
            <a:r>
              <a:rPr kumimoji="0" lang="en-US" sz="2800" dirty="0"/>
              <a:t>A father must make the painful decision to kill his own son in order to save the lives of people on an oncoming train</a:t>
            </a:r>
          </a:p>
        </p:txBody>
      </p:sp>
      <p:pic>
        <p:nvPicPr>
          <p:cNvPr id="2" name="Most - The Bridge - WingClips HIGH.mp4" descr="Most - The Bridge - WingClips HIGH.mp4">
            <a:hlinkClick r:id="" action="ppaction://media"/>
            <a:extLst>
              <a:ext uri="{FF2B5EF4-FFF2-40B4-BE49-F238E27FC236}">
                <a16:creationId xmlns:a16="http://schemas.microsoft.com/office/drawing/2014/main" id="{81B44620-B404-2C47-A3DD-6C2C9412D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289120"/>
            <a:ext cx="9144000" cy="513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09800"/>
            <a:ext cx="41910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latin typeface="Britannic Bold" charset="0"/>
                <a:ea typeface="MS Pゴシック" charset="0"/>
                <a:cs typeface="MS Pゴシック" charset="0"/>
              </a:rPr>
              <a:t>USE A SUBSTITUTION ILLUSTRATION</a:t>
            </a:r>
            <a:endParaRPr lang="en-US" dirty="0">
              <a:latin typeface="Curlz MT" charset="0"/>
              <a:ea typeface="MS Pゴシック" charset="0"/>
              <a:cs typeface="MS Pゴシック" charset="0"/>
            </a:endParaRPr>
          </a:p>
        </p:txBody>
      </p:sp>
      <p:sp>
        <p:nvSpPr>
          <p:cNvPr id="174082" name="Text Box 4"/>
          <p:cNvSpPr txBox="1">
            <a:spLocks noChangeArrowheads="1"/>
          </p:cNvSpPr>
          <p:nvPr/>
        </p:nvSpPr>
        <p:spPr bwMode="auto">
          <a:xfrm>
            <a:off x="7629525" y="95250"/>
            <a:ext cx="1311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200-202</a:t>
            </a:r>
            <a:endParaRPr lang="en-US" b="1">
              <a:cs typeface="Arial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5029200" y="2438400"/>
            <a:ext cx="358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Book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Cancer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Kai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Snake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Drawbridge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Twins</a:t>
            </a:r>
          </a:p>
          <a:p>
            <a:pPr marL="577850" indent="-577850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Soldier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  <a:ln>
            <a:solidFill>
              <a:schemeClr val="bg1"/>
            </a:solidFill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4000" i="0">
                <a:latin typeface="Tahoma" charset="0"/>
                <a:ea typeface="ＭＳ Ｐゴシック" charset="0"/>
                <a:cs typeface="ＭＳ Ｐゴシック" charset="0"/>
              </a:rPr>
              <a:t>12 Other Principles from</a:t>
            </a:r>
            <a:r>
              <a:rPr lang="en-US" sz="4000">
                <a:latin typeface="Tahoma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pic>
        <p:nvPicPr>
          <p:cNvPr id="176130" name="Picture 18" descr="Bennett30Minu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888" y="12700"/>
            <a:ext cx="293211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7" name="WordArt 5"/>
          <p:cNvSpPr>
            <a:spLocks noChangeArrowheads="1" noChangeShapeType="1" noTextEdit="1"/>
          </p:cNvSpPr>
          <p:nvPr/>
        </p:nvSpPr>
        <p:spPr bwMode="auto">
          <a:xfrm>
            <a:off x="498475" y="2230438"/>
            <a:ext cx="984250" cy="1236662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Pray</a:t>
            </a:r>
          </a:p>
        </p:txBody>
      </p:sp>
      <p:sp>
        <p:nvSpPr>
          <p:cNvPr id="627718" name="WordArt 6"/>
          <p:cNvSpPr>
            <a:spLocks noChangeArrowheads="1" noChangeShapeType="1" noTextEdit="1"/>
          </p:cNvSpPr>
          <p:nvPr/>
        </p:nvSpPr>
        <p:spPr bwMode="auto">
          <a:xfrm>
            <a:off x="266700" y="3581400"/>
            <a:ext cx="144780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Exalt Jesus</a:t>
            </a:r>
          </a:p>
        </p:txBody>
      </p:sp>
      <p:sp>
        <p:nvSpPr>
          <p:cNvPr id="627719" name="WordArt 7"/>
          <p:cNvSpPr>
            <a:spLocks noChangeArrowheads="1" noChangeShapeType="1" noTextEdit="1"/>
          </p:cNvSpPr>
          <p:nvPr/>
        </p:nvSpPr>
        <p:spPr bwMode="auto">
          <a:xfrm>
            <a:off x="384175" y="4914900"/>
            <a:ext cx="121285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Proclaim</a:t>
            </a:r>
          </a:p>
        </p:txBody>
      </p:sp>
      <p:sp>
        <p:nvSpPr>
          <p:cNvPr id="176134" name="Rectangle 8"/>
          <p:cNvSpPr>
            <a:spLocks noChangeArrowheads="1"/>
          </p:cNvSpPr>
          <p:nvPr/>
        </p:nvSpPr>
        <p:spPr bwMode="auto">
          <a:xfrm>
            <a:off x="8482013" y="-26988"/>
            <a:ext cx="698500" cy="46196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cs typeface="Arial" charset="0"/>
              </a:rPr>
              <a:t>199</a:t>
            </a:r>
            <a:endParaRPr lang="en-US">
              <a:cs typeface="Arial" charset="0"/>
            </a:endParaRPr>
          </a:p>
        </p:txBody>
      </p:sp>
      <p:sp>
        <p:nvSpPr>
          <p:cNvPr id="627721" name="WordArt 9"/>
          <p:cNvSpPr>
            <a:spLocks noChangeArrowheads="1" noChangeShapeType="1" noTextEdit="1"/>
          </p:cNvSpPr>
          <p:nvPr/>
        </p:nvSpPr>
        <p:spPr bwMode="auto">
          <a:xfrm>
            <a:off x="1984375" y="2230438"/>
            <a:ext cx="984250" cy="1236662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Positive</a:t>
            </a:r>
          </a:p>
        </p:txBody>
      </p:sp>
      <p:sp>
        <p:nvSpPr>
          <p:cNvPr id="627722" name="WordArt 10"/>
          <p:cNvSpPr>
            <a:spLocks noChangeArrowheads="1" noChangeShapeType="1" noTextEdit="1"/>
          </p:cNvSpPr>
          <p:nvPr/>
        </p:nvSpPr>
        <p:spPr bwMode="auto">
          <a:xfrm>
            <a:off x="1752600" y="3581400"/>
            <a:ext cx="144780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Personal</a:t>
            </a:r>
          </a:p>
        </p:txBody>
      </p:sp>
      <p:sp>
        <p:nvSpPr>
          <p:cNvPr id="627723" name="WordArt 11"/>
          <p:cNvSpPr>
            <a:spLocks noChangeArrowheads="1" noChangeShapeType="1" noTextEdit="1"/>
          </p:cNvSpPr>
          <p:nvPr/>
        </p:nvSpPr>
        <p:spPr bwMode="auto">
          <a:xfrm>
            <a:off x="1870075" y="4914900"/>
            <a:ext cx="121285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Brief</a:t>
            </a:r>
          </a:p>
        </p:txBody>
      </p:sp>
      <p:sp>
        <p:nvSpPr>
          <p:cNvPr id="627724" name="WordArt 12"/>
          <p:cNvSpPr>
            <a:spLocks noChangeArrowheads="1" noChangeShapeType="1" noTextEdit="1"/>
          </p:cNvSpPr>
          <p:nvPr/>
        </p:nvSpPr>
        <p:spPr bwMode="auto">
          <a:xfrm>
            <a:off x="3660775" y="2230438"/>
            <a:ext cx="984250" cy="1236662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Focus</a:t>
            </a:r>
          </a:p>
        </p:txBody>
      </p:sp>
      <p:sp>
        <p:nvSpPr>
          <p:cNvPr id="627725" name="WordArt 13"/>
          <p:cNvSpPr>
            <a:spLocks noChangeArrowheads="1" noChangeShapeType="1" noTextEdit="1"/>
          </p:cNvSpPr>
          <p:nvPr/>
        </p:nvSpPr>
        <p:spPr bwMode="auto">
          <a:xfrm>
            <a:off x="3429000" y="3581400"/>
            <a:ext cx="144780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Simple</a:t>
            </a:r>
          </a:p>
        </p:txBody>
      </p:sp>
      <p:sp>
        <p:nvSpPr>
          <p:cNvPr id="627726" name="WordArt 14"/>
          <p:cNvSpPr>
            <a:spLocks noChangeArrowheads="1" noChangeShapeType="1" noTextEdit="1"/>
          </p:cNvSpPr>
          <p:nvPr/>
        </p:nvSpPr>
        <p:spPr bwMode="auto">
          <a:xfrm>
            <a:off x="3546475" y="4914900"/>
            <a:ext cx="121285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Urgent</a:t>
            </a:r>
          </a:p>
        </p:txBody>
      </p:sp>
      <p:sp>
        <p:nvSpPr>
          <p:cNvPr id="627727" name="WordArt 15"/>
          <p:cNvSpPr>
            <a:spLocks noChangeArrowheads="1" noChangeShapeType="1" noTextEdit="1"/>
          </p:cNvSpPr>
          <p:nvPr/>
        </p:nvSpPr>
        <p:spPr bwMode="auto">
          <a:xfrm>
            <a:off x="5257800" y="2286000"/>
            <a:ext cx="984250" cy="1236663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Press</a:t>
            </a:r>
          </a:p>
        </p:txBody>
      </p:sp>
      <p:sp>
        <p:nvSpPr>
          <p:cNvPr id="627728" name="WordArt 16"/>
          <p:cNvSpPr>
            <a:spLocks noChangeArrowheads="1" noChangeShapeType="1" noTextEdit="1"/>
          </p:cNvSpPr>
          <p:nvPr/>
        </p:nvSpPr>
        <p:spPr bwMode="auto">
          <a:xfrm>
            <a:off x="5216525" y="3581400"/>
            <a:ext cx="144780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Plead</a:t>
            </a:r>
          </a:p>
        </p:txBody>
      </p:sp>
      <p:sp>
        <p:nvSpPr>
          <p:cNvPr id="627729" name="WordArt 17"/>
          <p:cNvSpPr>
            <a:spLocks noChangeArrowheads="1" noChangeShapeType="1" noTextEdit="1"/>
          </p:cNvSpPr>
          <p:nvPr/>
        </p:nvSpPr>
        <p:spPr bwMode="auto">
          <a:xfrm>
            <a:off x="5334000" y="4914900"/>
            <a:ext cx="1212850" cy="1219200"/>
          </a:xfrm>
          <a:prstGeom prst="rect">
            <a:avLst/>
          </a:prstGeom>
          <a:effectLst/>
          <a:scene3d>
            <a:camera prst="legacyPerspectiveFront">
              <a:rot lat="20519997" lon="1080000" rev="0"/>
            </a:camera>
            <a:lightRig rig="legacyHarsh2" dir="b"/>
          </a:scene3d>
          <a:sp3d>
            <a:bevelT w="0"/>
          </a:sp3d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mpact"/>
                <a:ea typeface="Impact"/>
                <a:cs typeface="Impact"/>
              </a:rPr>
              <a:t>Depend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27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27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27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27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27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27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627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627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627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627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627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627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627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627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627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627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627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627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7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weddin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212263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1750" y="5084763"/>
            <a:ext cx="9175750" cy="1773237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How to Preach at Weddings</a:t>
            </a:r>
            <a:endParaRPr lang="en-US" sz="4000" b="1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204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4" descr="125_255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791200" cy="12192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sz="4000" b="1">
                <a:solidFill>
                  <a:schemeClr val="tx1"/>
                </a:solidFill>
                <a:latin typeface="Arial" charset="0"/>
              </a:rPr>
              <a:t>What</a:t>
            </a:r>
            <a:r>
              <a:rPr lang="fr-FR" altLang="ja-JP" sz="4000" b="1">
                <a:solidFill>
                  <a:schemeClr val="tx1"/>
                </a:solidFill>
                <a:latin typeface="Arial" charset="0"/>
              </a:rPr>
              <a:t>'</a:t>
            </a:r>
            <a:r>
              <a:rPr lang="en-US" sz="4000" b="1">
                <a:solidFill>
                  <a:schemeClr val="tx1"/>
                </a:solidFill>
                <a:latin typeface="Arial" charset="0"/>
              </a:rPr>
              <a:t>s Unique about Wedding Messages?</a:t>
            </a:r>
            <a:endParaRPr lang="en-US" sz="4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204</a:t>
            </a:r>
            <a:endParaRPr lang="en-US">
              <a:latin typeface="Times New Roman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  <a:alpha val="12000"/>
                </a:schemeClr>
              </a:gs>
              <a:gs pos="100000">
                <a:schemeClr val="accent2">
                  <a:alpha val="3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82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accent2"/>
                </a:solidFill>
                <a:latin typeface="Arial" charset="0"/>
                <a:cs typeface="Arial" charset="0"/>
              </a:rPr>
              <a:t>They aren</a:t>
            </a:r>
            <a:r>
              <a:rPr lang="fr-FR" altLang="ja-JP" sz="4800" b="1">
                <a:solidFill>
                  <a:schemeClr val="accent2"/>
                </a:solidFill>
                <a:latin typeface="Arial" charset="0"/>
                <a:cs typeface="Arial" charset="0"/>
              </a:rPr>
              <a:t>'</a:t>
            </a:r>
            <a:r>
              <a:rPr lang="en-US" sz="4800" b="1">
                <a:solidFill>
                  <a:schemeClr val="accent2"/>
                </a:solidFill>
                <a:latin typeface="Arial" charset="0"/>
                <a:cs typeface="Arial" charset="0"/>
              </a:rPr>
              <a:t>t there to hear you!</a:t>
            </a:r>
            <a:endParaRPr lang="en-US" sz="60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82276" name="Picture 5" descr="weddin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204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4" descr="wedding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162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Other Unique Things…</a:t>
            </a:r>
          </a:p>
        </p:txBody>
      </p:sp>
      <p:sp>
        <p:nvSpPr>
          <p:cNvPr id="1251333" name="Rectangle 5"/>
          <p:cNvSpPr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204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251334" name="Rectangle 6"/>
          <p:cNvSpPr>
            <a:spLocks noChangeArrowheads="1"/>
          </p:cNvSpPr>
          <p:nvPr/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ＭＳ Ｐゴシック" charset="-128"/>
                <a:cs typeface="Arial"/>
              </a:rPr>
              <a:t>They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ＭＳ Ｐゴシック" charset="-128"/>
                <a:cs typeface="Arial"/>
              </a:rPr>
              <a:t>aren</a:t>
            </a:r>
            <a:r>
              <a:rPr lang="fr-FR" sz="44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ＭＳ Ｐゴシック" charset="-128"/>
                <a:cs typeface="Arial"/>
              </a:rPr>
              <a:t>'</a:t>
            </a:r>
            <a:r>
              <a:rPr lang="en-US" sz="44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ＭＳ Ｐゴシック" charset="-128"/>
                <a:cs typeface="Arial"/>
              </a:rPr>
              <a:t>t listening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4400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Arial"/>
              <a:ea typeface="ＭＳ Ｐゴシック" charset="-128"/>
              <a:cs typeface="Arial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ＭＳ Ｐゴシック" charset="-128"/>
                <a:cs typeface="Arial"/>
              </a:rPr>
              <a:t>Joy plus nervousness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444500"/>
            <a:ext cx="5486400" cy="850900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Other wedding tips…</a:t>
            </a:r>
            <a:endParaRPr lang="en-US" sz="3000">
              <a:latin typeface="Arial" charset="0"/>
              <a:cs typeface="Arial" charset="0"/>
            </a:endParaRPr>
          </a:p>
        </p:txBody>
      </p:sp>
      <p:pic>
        <p:nvPicPr>
          <p:cNvPr id="185346" name="Picture 5" descr="wedd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DF3FD"/>
                </a:solidFill>
                <a:latin typeface="Arial"/>
                <a:cs typeface="Arial"/>
              </a:rPr>
              <a:t>204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85348" name="Rectangle 7"/>
          <p:cNvSpPr>
            <a:spLocks noChangeArrowheads="1"/>
          </p:cNvSpPr>
          <p:nvPr/>
        </p:nvSpPr>
        <p:spPr bwMode="auto">
          <a:xfrm>
            <a:off x="1066800" y="2209800"/>
            <a:ext cx="746601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1">
                <a:cs typeface="Arial" charset="0"/>
              </a:rPr>
              <a:t>Be brief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1">
                <a:cs typeface="Arial" charset="0"/>
              </a:rPr>
              <a:t>Target audience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1">
                <a:cs typeface="Arial" charset="0"/>
              </a:rPr>
              <a:t>People don't bring their Bibles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1">
                <a:cs typeface="Arial" charset="0"/>
              </a:rPr>
              <a:t>Be personal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1">
                <a:cs typeface="Arial" charset="0"/>
              </a:rPr>
              <a:t>Use humour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1">
                <a:cs typeface="Arial" charset="0"/>
              </a:rPr>
              <a:t>Always share the Gospel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3"/>
          <a:stretch/>
        </p:blipFill>
        <p:spPr bwMode="auto">
          <a:xfrm>
            <a:off x="3175" y="-1"/>
            <a:ext cx="917733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0"/>
            <a:ext cx="9134475" cy="69215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Why the 15-Minute Limit?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71600" y="2924944"/>
            <a:ext cx="8026152" cy="260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charset="2"/>
              <a:buChar char=""/>
              <a:defRPr/>
            </a:pPr>
            <a:r>
              <a:rPr lang="en-US" b="1" dirty="0">
                <a:solidFill>
                  <a:srgbClr val="FDF3FD"/>
                </a:solidFill>
                <a:effectLst>
                  <a:glow rad="139700">
                    <a:srgbClr val="000090"/>
                  </a:glow>
                </a:effectLst>
              </a:rPr>
              <a:t>It saves time in class</a:t>
            </a:r>
          </a:p>
          <a:p>
            <a:pPr eaLnBrk="1" hangingPunct="1">
              <a:buFont typeface="Wingdings" charset="2"/>
              <a:buChar char=""/>
              <a:defRPr/>
            </a:pPr>
            <a:r>
              <a:rPr lang="en-US" b="1" dirty="0">
                <a:solidFill>
                  <a:srgbClr val="FDF3FD"/>
                </a:solidFill>
                <a:effectLst>
                  <a:glow rad="139700">
                    <a:srgbClr val="000090"/>
                  </a:glow>
                </a:effectLst>
              </a:rPr>
              <a:t>If you are a pastor, you will preach many short specialty sermons in the future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>
                <a:latin typeface="Tahoma" charset="0"/>
                <a:ea typeface="ＭＳ Ｐゴシック" charset="0"/>
                <a:cs typeface="ＭＳ Ｐゴシック" charset="0"/>
              </a:rPr>
              <a:t>Funeral Preaching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428" name="Rectangle 4"/>
          <p:cNvSpPr>
            <a:spLocks noChangeArrowheads="1"/>
          </p:cNvSpPr>
          <p:nvPr/>
        </p:nvSpPr>
        <p:spPr bwMode="auto">
          <a:xfrm>
            <a:off x="2362200" y="3657600"/>
            <a:ext cx="4056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1">
                <a:alpha val="99962"/>
              </a:scheme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Monotype Sorts" charset="2"/>
              <a:buNone/>
              <a:defRPr/>
            </a:pPr>
            <a:r>
              <a:rPr lang="en-US" sz="4400" b="1" i="1" dirty="0">
                <a:latin typeface="Tahoma" charset="0"/>
                <a:ea typeface="ＭＳ Ｐゴシック" charset="-128"/>
                <a:cs typeface="ＭＳ Ｐゴシック" charset="-128"/>
              </a:rPr>
              <a:t>An Introduction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263" y="679450"/>
            <a:ext cx="7551737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Uniqueness of the Funeral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cs typeface="Arial"/>
              </a:rPr>
              <a:t>205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1592263" y="1898650"/>
            <a:ext cx="75517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lphaUcPeriod"/>
            </a:pPr>
            <a:r>
              <a:rPr lang="en-US" sz="2800" b="1">
                <a:cs typeface="Arial" charset="0"/>
              </a:rPr>
              <a:t>People aren</a:t>
            </a:r>
            <a:r>
              <a:rPr lang="fr-FR" altLang="ja-JP" sz="2800" b="1">
                <a:cs typeface="Arial" charset="0"/>
              </a:rPr>
              <a:t>'</a:t>
            </a:r>
            <a:r>
              <a:rPr lang="en-US" sz="2800" b="1">
                <a:cs typeface="Arial" charset="0"/>
              </a:rPr>
              <a:t>t there to listen to you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lphaUcPeriod"/>
            </a:pPr>
            <a:r>
              <a:rPr lang="en-US" sz="2800" b="1">
                <a:cs typeface="Arial" charset="0"/>
              </a:rPr>
              <a:t>Share about the afterlife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lphaUcPeriod"/>
            </a:pPr>
            <a:r>
              <a:rPr lang="en-US" sz="2800" b="1">
                <a:cs typeface="Arial" charset="0"/>
              </a:rPr>
              <a:t>People never die at convenient times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lphaUcPeriod"/>
            </a:pPr>
            <a:r>
              <a:rPr lang="en-US" sz="2800" b="1">
                <a:cs typeface="Arial" charset="0"/>
              </a:rPr>
              <a:t>The audience is mixed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lphaUcPeriod"/>
            </a:pPr>
            <a:r>
              <a:rPr lang="en-US" sz="2800" b="1">
                <a:cs typeface="Arial" charset="0"/>
              </a:rPr>
              <a:t>It</a:t>
            </a:r>
            <a:r>
              <a:rPr lang="fr-FR" altLang="ja-JP" sz="2800" b="1">
                <a:cs typeface="Arial" charset="0"/>
              </a:rPr>
              <a:t>'</a:t>
            </a:r>
            <a:r>
              <a:rPr lang="en-US" sz="2800" b="1">
                <a:cs typeface="Arial" charset="0"/>
              </a:rPr>
              <a:t>s your chance to share in a home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lphaUcPeriod"/>
            </a:pPr>
            <a:r>
              <a:rPr lang="en-US" sz="2800" b="1">
                <a:cs typeface="Arial" charset="0"/>
              </a:rPr>
              <a:t>Grief is real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2475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b="1">
                <a:latin typeface="Arial"/>
                <a:cs typeface="Arial"/>
              </a:rPr>
              <a:t>Funeral Preaching Tips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cs typeface="Arial"/>
              </a:rPr>
              <a:t>205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762000" y="1828800"/>
            <a:ext cx="754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AutoNum type="alphaUcPeriod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Don</a:t>
            </a:r>
            <a:r>
              <a:rPr lang="fr-F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'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t worry about raising interest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AutoNum type="alphaUcPeriod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Include more illustrations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AutoNum type="alphaUcPeriod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Read more Scripture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AutoNum type="alphaUcPeriod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Have a pastoral tone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AutoNum type="alphaUcPeriod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Be personal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AutoNum type="alphaUcPeriod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Always share the gospel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80000"/>
              <a:buFont typeface="Arial" charset="0"/>
              <a:buAutoNum type="alphaUcPeriod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Be short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09600"/>
            <a:ext cx="1905000" cy="792163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Arial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 (Homiletics) link at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0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9838" y="1295400"/>
            <a:ext cx="5432425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MS Pゴシック" charset="0"/>
                <a:cs typeface="Arial"/>
              </a:rPr>
              <a:t>Evangelistic Speaking</a:t>
            </a:r>
            <a:endParaRPr lang="en-US" sz="440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/>
              <a:ea typeface="MS Pゴシック" charset="0"/>
              <a:cs typeface="Arial"/>
            </a:endParaRPr>
          </a:p>
        </p:txBody>
      </p:sp>
      <p:pic>
        <p:nvPicPr>
          <p:cNvPr id="153602" name="Picture 4" descr="tract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013" y="3733800"/>
            <a:ext cx="54879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C02AC30E-6E01-E843-98EB-46A61F4DD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76200"/>
            <a:ext cx="69923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DF3FD"/>
                </a:solidFill>
                <a:cs typeface="Arial" charset="0"/>
              </a:rPr>
              <a:t>199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 descr="church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3733800" cy="1447800"/>
          </a:xfrm>
          <a:effectLst/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Uniqueness of the Situation</a:t>
            </a:r>
          </a:p>
        </p:txBody>
      </p:sp>
      <p:sp>
        <p:nvSpPr>
          <p:cNvPr id="155651" name="Text Box 5"/>
          <p:cNvSpPr txBox="1">
            <a:spLocks noChangeArrowheads="1"/>
          </p:cNvSpPr>
          <p:nvPr/>
        </p:nvSpPr>
        <p:spPr bwMode="auto">
          <a:xfrm>
            <a:off x="8305800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cs typeface="Arial" charset="0"/>
              </a:rPr>
              <a:t>199</a:t>
            </a:r>
          </a:p>
        </p:txBody>
      </p:sp>
      <p:sp>
        <p:nvSpPr>
          <p:cNvPr id="1209350" name="Rectangle 6"/>
          <p:cNvSpPr>
            <a:spLocks noChangeArrowheads="1"/>
          </p:cNvSpPr>
          <p:nvPr/>
        </p:nvSpPr>
        <p:spPr bwMode="auto">
          <a:xfrm>
            <a:off x="409575" y="2125663"/>
            <a:ext cx="365760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Wingdings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Their interest</a:t>
            </a:r>
          </a:p>
          <a:p>
            <a:pPr marL="342900" indent="-342900" eaLnBrk="1" hangingPunct="1">
              <a:spcBef>
                <a:spcPct val="20000"/>
              </a:spcBef>
              <a:buFont typeface="Wingdings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Satan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'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s attack</a:t>
            </a:r>
          </a:p>
          <a:p>
            <a:pPr marL="342900" indent="-342900" eaLnBrk="1" hangingPunct="1">
              <a:spcBef>
                <a:spcPct val="20000"/>
              </a:spcBef>
              <a:buFont typeface="Wingdings" charset="2"/>
              <a:buChar char="w"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Mixed crowd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35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819150"/>
            <a:ext cx="7772400" cy="1754188"/>
          </a:xfrm>
          <a:solidFill>
            <a:schemeClr val="tx1"/>
          </a:solidFill>
          <a:effectLst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Tips in </a:t>
            </a:r>
            <a:b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Evangelistic Preaching</a:t>
            </a:r>
          </a:p>
        </p:txBody>
      </p:sp>
      <p:sp>
        <p:nvSpPr>
          <p:cNvPr id="157699" name="Text Box 14"/>
          <p:cNvSpPr txBox="1">
            <a:spLocks noChangeArrowheads="1"/>
          </p:cNvSpPr>
          <p:nvPr/>
        </p:nvSpPr>
        <p:spPr bwMode="auto">
          <a:xfrm>
            <a:off x="8355013" y="95250"/>
            <a:ext cx="695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199</a:t>
            </a:r>
            <a:endParaRPr lang="en-US" b="1">
              <a:cs typeface="Arial" charset="0"/>
            </a:endParaRPr>
          </a:p>
        </p:txBody>
      </p:sp>
      <p:pic>
        <p:nvPicPr>
          <p:cNvPr id="157700" name="Picture 16" descr="prea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647950"/>
            <a:ext cx="353536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Kagondo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922463"/>
            <a:ext cx="6761163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Preach to the Non-Christians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latin typeface="Arial" charset="0"/>
              </a:rPr>
              <a:t>Preach Expository Messages</a:t>
            </a:r>
            <a:endParaRPr lang="en-US">
              <a:latin typeface="Arial" charset="0"/>
            </a:endParaRPr>
          </a:p>
        </p:txBody>
      </p:sp>
      <p:sp>
        <p:nvSpPr>
          <p:cNvPr id="161794" name="Text Box 4"/>
          <p:cNvSpPr txBox="1">
            <a:spLocks noChangeArrowheads="1"/>
          </p:cNvSpPr>
          <p:nvPr/>
        </p:nvSpPr>
        <p:spPr bwMode="auto">
          <a:xfrm>
            <a:off x="8334375" y="95250"/>
            <a:ext cx="73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latin typeface="Comic Sans MS" charset="0"/>
              </a:rPr>
              <a:t>199</a:t>
            </a:r>
          </a:p>
        </p:txBody>
      </p:sp>
      <p:pic>
        <p:nvPicPr>
          <p:cNvPr id="161795" name="Picture 35" descr="Vision Canada_Emmaus 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103563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Text Box 36"/>
          <p:cNvSpPr txBox="1">
            <a:spLocks noChangeArrowheads="1"/>
          </p:cNvSpPr>
          <p:nvPr/>
        </p:nvSpPr>
        <p:spPr bwMode="auto">
          <a:xfrm>
            <a:off x="5241925" y="1944688"/>
            <a:ext cx="26828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Give the story of the gospel from the Bible itself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1811" name="Line 3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1812" name="Line 4"/>
          <p:cNvSpPr>
            <a:spLocks noChangeShapeType="1"/>
          </p:cNvSpPr>
          <p:nvPr/>
        </p:nvSpPr>
        <p:spPr bwMode="auto">
          <a:xfrm>
            <a:off x="7126288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1813" name="Text Box 5"/>
          <p:cNvSpPr txBox="1">
            <a:spLocks noChangeArrowheads="1"/>
          </p:cNvSpPr>
          <p:nvPr/>
        </p:nvSpPr>
        <p:spPr bwMode="auto">
          <a:xfrm rot="16200000">
            <a:off x="-693737" y="3733800"/>
            <a:ext cx="3155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Church Age</a:t>
            </a:r>
            <a:endParaRPr lang="en-US" sz="3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1814" name="Text Box 6"/>
          <p:cNvSpPr txBox="1">
            <a:spLocks noChangeArrowheads="1"/>
          </p:cNvSpPr>
          <p:nvPr/>
        </p:nvSpPr>
        <p:spPr bwMode="auto">
          <a:xfrm rot="5400000" flipH="1">
            <a:off x="5830093" y="3875882"/>
            <a:ext cx="49514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FFCC00"/>
                </a:solidFill>
                <a:latin typeface="Arial"/>
                <a:cs typeface="Arial"/>
              </a:rPr>
              <a:t>Eternal Kingdom</a:t>
            </a:r>
            <a:endParaRPr lang="en-US" sz="360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6019800" y="1295400"/>
            <a:ext cx="205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CCFF"/>
                </a:solidFill>
                <a:latin typeface="Arial"/>
                <a:cs typeface="Arial"/>
              </a:rPr>
              <a:t>Second Coming</a:t>
            </a:r>
            <a:endParaRPr lang="en-US" sz="3600">
              <a:latin typeface="Arial"/>
              <a:cs typeface="Arial"/>
            </a:endParaRPr>
          </a:p>
        </p:txBody>
      </p:sp>
      <p:sp>
        <p:nvSpPr>
          <p:cNvPr id="631817" name="Rectangle 9"/>
          <p:cNvSpPr>
            <a:spLocks noChangeArrowheads="1"/>
          </p:cNvSpPr>
          <p:nvPr/>
        </p:nvSpPr>
        <p:spPr bwMode="auto">
          <a:xfrm>
            <a:off x="533400" y="2286000"/>
            <a:ext cx="5410200" cy="3657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1818" name="Text Box 10"/>
          <p:cNvSpPr txBox="1">
            <a:spLocks noChangeArrowheads="1"/>
          </p:cNvSpPr>
          <p:nvPr/>
        </p:nvSpPr>
        <p:spPr bwMode="auto">
          <a:xfrm rot="5381629">
            <a:off x="5875338" y="5124450"/>
            <a:ext cx="2514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latin typeface="Arial"/>
                <a:cs typeface="Arial"/>
              </a:rPr>
              <a:t>Judgment</a:t>
            </a:r>
          </a:p>
        </p:txBody>
      </p:sp>
      <p:sp>
        <p:nvSpPr>
          <p:cNvPr id="63181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802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FF"/>
                </a:solidFill>
                <a:latin typeface="Arial"/>
                <a:cs typeface="Arial"/>
              </a:rPr>
              <a:t>Preach Hell and the Solution</a:t>
            </a:r>
          </a:p>
        </p:txBody>
      </p:sp>
      <p:sp>
        <p:nvSpPr>
          <p:cNvPr id="163851" name="Text Box 12"/>
          <p:cNvSpPr txBox="1">
            <a:spLocks noChangeArrowheads="1"/>
          </p:cNvSpPr>
          <p:nvPr/>
        </p:nvSpPr>
        <p:spPr bwMode="auto">
          <a:xfrm>
            <a:off x="8397875" y="95250"/>
            <a:ext cx="6096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  <a:cs typeface="Arial" charset="0"/>
              </a:rPr>
              <a:t>199</a:t>
            </a:r>
            <a:endParaRPr lang="en-US" sz="2000" b="1"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975" y="4437063"/>
            <a:ext cx="3095625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Evangelism</a:t>
            </a:r>
          </a:p>
        </p:txBody>
      </p:sp>
      <p:pic>
        <p:nvPicPr>
          <p:cNvPr id="163853" name="Picture 13" descr="evangl6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781300"/>
            <a:ext cx="30956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1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1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utoUpdateAnimBg="0"/>
      <p:bldP spid="631814" grpId="0" autoUpdateAnimBg="0"/>
      <p:bldP spid="631815" grpId="0" autoUpdateAnimBg="0"/>
      <p:bldP spid="631817" grpId="0" animBg="1"/>
      <p:bldP spid="63181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E4700"/>
            </a:gs>
            <a:gs pos="100000">
              <a:srgbClr val="CC99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2E5C2D"/>
              </a:gs>
              <a:gs pos="100000">
                <a:srgbClr val="2E5C2D">
                  <a:gamma/>
                  <a:shade val="52941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386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62000"/>
          </a:xfrm>
          <a:solidFill>
            <a:schemeClr val="accent2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Preach the Gospel</a:t>
            </a:r>
          </a:p>
        </p:txBody>
      </p:sp>
      <p:sp>
        <p:nvSpPr>
          <p:cNvPr id="165892" name="Text Box 12"/>
          <p:cNvSpPr txBox="1">
            <a:spLocks noChangeArrowheads="1"/>
          </p:cNvSpPr>
          <p:nvPr/>
        </p:nvSpPr>
        <p:spPr bwMode="auto">
          <a:xfrm>
            <a:off x="8355013" y="95250"/>
            <a:ext cx="695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199</a:t>
            </a:r>
            <a:endParaRPr lang="en-US" b="1">
              <a:cs typeface="Arial" charset="0"/>
            </a:endParaRPr>
          </a:p>
        </p:txBody>
      </p:sp>
      <p:pic>
        <p:nvPicPr>
          <p:cNvPr id="165893" name="Picture 13" descr="han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1924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3203575" y="2133600"/>
            <a:ext cx="594042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Christ died for our sins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He was buried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He was raised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He appeared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(1 Cor. 15:1-8)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70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Fossil">
  <a:themeElements>
    <a:clrScheme name="Fossil 1">
      <a:dk1>
        <a:srgbClr val="969696"/>
      </a:dk1>
      <a:lt1>
        <a:srgbClr val="FFFFFF"/>
      </a:lt1>
      <a:dk2>
        <a:srgbClr val="0081CB"/>
      </a:dk2>
      <a:lt2>
        <a:srgbClr val="FFFFFF"/>
      </a:lt2>
      <a:accent1>
        <a:srgbClr val="000080"/>
      </a:accent1>
      <a:accent2>
        <a:srgbClr val="8DC6FF"/>
      </a:accent2>
      <a:accent3>
        <a:srgbClr val="AAC1E2"/>
      </a:accent3>
      <a:accent4>
        <a:srgbClr val="DADADA"/>
      </a:accent4>
      <a:accent5>
        <a:srgbClr val="AAAAC0"/>
      </a:accent5>
      <a:accent6>
        <a:srgbClr val="7FB3E7"/>
      </a:accent6>
      <a:hlink>
        <a:srgbClr val="0066CC"/>
      </a:hlink>
      <a:folHlink>
        <a:srgbClr val="00A800"/>
      </a:folHlink>
    </a:clrScheme>
    <a:fontScheme name="Fossil">
      <a:majorFont>
        <a:latin typeface="Futur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ossil 1">
        <a:dk1>
          <a:srgbClr val="969696"/>
        </a:dk1>
        <a:lt1>
          <a:srgbClr val="FFFFFF"/>
        </a:lt1>
        <a:dk2>
          <a:srgbClr val="0081CB"/>
        </a:dk2>
        <a:lt2>
          <a:srgbClr val="FFFFFF"/>
        </a:lt2>
        <a:accent1>
          <a:srgbClr val="000080"/>
        </a:accent1>
        <a:accent2>
          <a:srgbClr val="8DC6FF"/>
        </a:accent2>
        <a:accent3>
          <a:srgbClr val="AAC1E2"/>
        </a:accent3>
        <a:accent4>
          <a:srgbClr val="DADADA"/>
        </a:accent4>
        <a:accent5>
          <a:srgbClr val="AAAAC0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ull Moon">
  <a:themeElements>
    <a:clrScheme name="Full Moon 2">
      <a:dk1>
        <a:srgbClr val="336699"/>
      </a:dk1>
      <a:lt1>
        <a:srgbClr val="FFFFFF"/>
      </a:lt1>
      <a:dk2>
        <a:srgbClr val="000000"/>
      </a:dk2>
      <a:lt2>
        <a:srgbClr val="FFFFFF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Full Moon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ull Moon 1">
        <a:dk1>
          <a:srgbClr val="808080"/>
        </a:dk1>
        <a:lt1>
          <a:srgbClr val="FFFFFF"/>
        </a:lt1>
        <a:dk2>
          <a:srgbClr val="070707"/>
        </a:dk2>
        <a:lt2>
          <a:srgbClr val="FFFFFF"/>
        </a:lt2>
        <a:accent1>
          <a:srgbClr val="78A1CA"/>
        </a:accent1>
        <a:accent2>
          <a:srgbClr val="B2B1E0"/>
        </a:accent2>
        <a:accent3>
          <a:srgbClr val="AAAAAA"/>
        </a:accent3>
        <a:accent4>
          <a:srgbClr val="DADADA"/>
        </a:accent4>
        <a:accent5>
          <a:srgbClr val="BECDE1"/>
        </a:accent5>
        <a:accent6>
          <a:srgbClr val="A1A0CB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ll Moon 2">
        <a:dk1>
          <a:srgbClr val="336699"/>
        </a:dk1>
        <a:lt1>
          <a:srgbClr val="FFFFFF"/>
        </a:lt1>
        <a:dk2>
          <a:srgbClr val="000000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de">
  <a:themeElements>
    <a:clrScheme name="Slide 1">
      <a:dk1>
        <a:srgbClr val="336699"/>
      </a:dk1>
      <a:lt1>
        <a:srgbClr val="FFFF66"/>
      </a:lt1>
      <a:dk2>
        <a:srgbClr val="000000"/>
      </a:dk2>
      <a:lt2>
        <a:srgbClr val="FFFF66"/>
      </a:lt2>
      <a:accent1>
        <a:srgbClr val="003399"/>
      </a:accent1>
      <a:accent2>
        <a:srgbClr val="468A4B"/>
      </a:accent2>
      <a:accent3>
        <a:srgbClr val="AAAAAA"/>
      </a:accent3>
      <a:accent4>
        <a:srgbClr val="DADA56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lid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lide 1">
        <a:dk1>
          <a:srgbClr val="336699"/>
        </a:dk1>
        <a:lt1>
          <a:srgbClr val="FFFF66"/>
        </a:lt1>
        <a:dk2>
          <a:srgbClr val="000000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hopping">
  <a:themeElements>
    <a:clrScheme name="Shopping 1">
      <a:dk1>
        <a:srgbClr val="000000"/>
      </a:dk1>
      <a:lt1>
        <a:srgbClr val="FFFF00"/>
      </a:lt1>
      <a:dk2>
        <a:srgbClr val="99080B"/>
      </a:dk2>
      <a:lt2>
        <a:srgbClr val="FFFF00"/>
      </a:lt2>
      <a:accent1>
        <a:srgbClr val="008040"/>
      </a:accent1>
      <a:accent2>
        <a:srgbClr val="A80206"/>
      </a:accent2>
      <a:accent3>
        <a:srgbClr val="CAAAAA"/>
      </a:accent3>
      <a:accent4>
        <a:srgbClr val="DADA00"/>
      </a:accent4>
      <a:accent5>
        <a:srgbClr val="AAC0AF"/>
      </a:accent5>
      <a:accent6>
        <a:srgbClr val="980205"/>
      </a:accent6>
      <a:hlink>
        <a:srgbClr val="009999"/>
      </a:hlink>
      <a:folHlink>
        <a:srgbClr val="99CC00"/>
      </a:folHlink>
    </a:clrScheme>
    <a:fontScheme name="Shopping">
      <a:majorFont>
        <a:latin typeface="Curlz MT"/>
        <a:ea typeface="MS Pゴシック"/>
        <a:cs typeface="MS Pゴシック"/>
      </a:majorFont>
      <a:minorFont>
        <a:latin typeface="Verdan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hopping 1">
        <a:dk1>
          <a:srgbClr val="000000"/>
        </a:dk1>
        <a:lt1>
          <a:srgbClr val="FFFF00"/>
        </a:lt1>
        <a:dk2>
          <a:srgbClr val="99080B"/>
        </a:dk2>
        <a:lt2>
          <a:srgbClr val="FFFF00"/>
        </a:lt2>
        <a:accent1>
          <a:srgbClr val="008040"/>
        </a:accent1>
        <a:accent2>
          <a:srgbClr val="A80206"/>
        </a:accent2>
        <a:accent3>
          <a:srgbClr val="CAAAAA"/>
        </a:accent3>
        <a:accent4>
          <a:srgbClr val="DADA00"/>
        </a:accent4>
        <a:accent5>
          <a:srgbClr val="AAC0AF"/>
        </a:accent5>
        <a:accent6>
          <a:srgbClr val="980205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edicine">
  <a:themeElements>
    <a:clrScheme name="Medicine 1">
      <a:dk1>
        <a:srgbClr val="000000"/>
      </a:dk1>
      <a:lt1>
        <a:srgbClr val="D2D2D2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5E5E5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edicine">
      <a:majorFont>
        <a:latin typeface="Times"/>
        <a:ea typeface="MS Pゴシック"/>
        <a:cs typeface="MS Pゴシック"/>
      </a:majorFont>
      <a:minorFont>
        <a:latin typeface="Times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edicine 1">
        <a:dk1>
          <a:srgbClr val="000000"/>
        </a:dk1>
        <a:lt1>
          <a:srgbClr val="D2D2D2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5E5E5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2">
        <a:dk1>
          <a:srgbClr val="000000"/>
        </a:dk1>
        <a:lt1>
          <a:srgbClr val="D2D2D2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5E5E5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3">
        <a:dk1>
          <a:srgbClr val="000000"/>
        </a:dk1>
        <a:lt1>
          <a:srgbClr val="D2D2D2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5E5E5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4">
        <a:dk1>
          <a:srgbClr val="000000"/>
        </a:dk1>
        <a:lt1>
          <a:srgbClr val="D2D2D2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E5E5E5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edical Glass">
  <a:themeElements>
    <a:clrScheme name="Medical Glass 4">
      <a:dk1>
        <a:srgbClr val="000000"/>
      </a:dk1>
      <a:lt1>
        <a:srgbClr val="99C7E8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CAE0F2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Medical Gla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edical Glass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2">
        <a:dk1>
          <a:srgbClr val="000000"/>
        </a:dk1>
        <a:lt1>
          <a:srgbClr val="99BFE3"/>
        </a:lt1>
        <a:dk2>
          <a:srgbClr val="000000"/>
        </a:dk2>
        <a:lt2>
          <a:srgbClr val="808080"/>
        </a:lt2>
        <a:accent1>
          <a:srgbClr val="B2DEDC"/>
        </a:accent1>
        <a:accent2>
          <a:srgbClr val="6571C7"/>
        </a:accent2>
        <a:accent3>
          <a:srgbClr val="CADCEF"/>
        </a:accent3>
        <a:accent4>
          <a:srgbClr val="000000"/>
        </a:accent4>
        <a:accent5>
          <a:srgbClr val="D5ECEB"/>
        </a:accent5>
        <a:accent6>
          <a:srgbClr val="5B66B4"/>
        </a:accent6>
        <a:hlink>
          <a:srgbClr val="C6D6E8"/>
        </a:hlink>
        <a:folHlink>
          <a:srgbClr val="AFA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3">
        <a:dk1>
          <a:srgbClr val="000000"/>
        </a:dk1>
        <a:lt1>
          <a:srgbClr val="9AC0E4"/>
        </a:lt1>
        <a:dk2>
          <a:srgbClr val="000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CADCEF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4">
        <a:dk1>
          <a:srgbClr val="000000"/>
        </a:dk1>
        <a:lt1>
          <a:srgbClr val="99C7E8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CAE0F2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eaf Veins">
  <a:themeElements>
    <a:clrScheme name="Leaf Veins 1">
      <a:dk1>
        <a:srgbClr val="5C1F00"/>
      </a:dk1>
      <a:lt1>
        <a:srgbClr val="FFDB96"/>
      </a:lt1>
      <a:dk2>
        <a:srgbClr val="62925E"/>
      </a:dk2>
      <a:lt2>
        <a:srgbClr val="FFDB96"/>
      </a:lt2>
      <a:accent1>
        <a:srgbClr val="713E39"/>
      </a:accent1>
      <a:accent2>
        <a:srgbClr val="BE7960"/>
      </a:accent2>
      <a:accent3>
        <a:srgbClr val="B7C7B6"/>
      </a:accent3>
      <a:accent4>
        <a:srgbClr val="DABB7F"/>
      </a:accent4>
      <a:accent5>
        <a:srgbClr val="BBAFAE"/>
      </a:accent5>
      <a:accent6>
        <a:srgbClr val="AC6D56"/>
      </a:accent6>
      <a:hlink>
        <a:srgbClr val="408000"/>
      </a:hlink>
      <a:folHlink>
        <a:srgbClr val="D3A219"/>
      </a:folHlink>
    </a:clrScheme>
    <a:fontScheme name="Leaf Vei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af Veins 1">
        <a:dk1>
          <a:srgbClr val="5C1F00"/>
        </a:dk1>
        <a:lt1>
          <a:srgbClr val="FFDB96"/>
        </a:lt1>
        <a:dk2>
          <a:srgbClr val="62925E"/>
        </a:dk2>
        <a:lt2>
          <a:srgbClr val="FFDB96"/>
        </a:lt2>
        <a:accent1>
          <a:srgbClr val="713E39"/>
        </a:accent1>
        <a:accent2>
          <a:srgbClr val="BE7960"/>
        </a:accent2>
        <a:accent3>
          <a:srgbClr val="B7C7B6"/>
        </a:accent3>
        <a:accent4>
          <a:srgbClr val="DABB7F"/>
        </a:accent4>
        <a:accent5>
          <a:srgbClr val="BBAFAE"/>
        </a:accent5>
        <a:accent6>
          <a:srgbClr val="AC6D56"/>
        </a:accent6>
        <a:hlink>
          <a:srgbClr val="408000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af Veins 2">
        <a:dk1>
          <a:srgbClr val="2D2015"/>
        </a:dk1>
        <a:lt1>
          <a:srgbClr val="FFDB96"/>
        </a:lt1>
        <a:dk2>
          <a:srgbClr val="609060"/>
        </a:dk2>
        <a:lt2>
          <a:srgbClr val="FFDB96"/>
        </a:lt2>
        <a:accent1>
          <a:srgbClr val="8C7B70"/>
        </a:accent1>
        <a:accent2>
          <a:srgbClr val="8F5F2F"/>
        </a:accent2>
        <a:accent3>
          <a:srgbClr val="B6C6B6"/>
        </a:accent3>
        <a:accent4>
          <a:srgbClr val="DABB7F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5379</TotalTime>
  <Words>507</Words>
  <Application>Microsoft Macintosh PowerPoint</Application>
  <PresentationFormat>On-screen Show (4:3)</PresentationFormat>
  <Paragraphs>136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ＭＳ Ｐゴシック</vt:lpstr>
      <vt:lpstr>Times</vt:lpstr>
      <vt:lpstr>Arial</vt:lpstr>
      <vt:lpstr>Britannic Bold</vt:lpstr>
      <vt:lpstr>Comic Sans MS</vt:lpstr>
      <vt:lpstr>Curlz MT</vt:lpstr>
      <vt:lpstr>Futura</vt:lpstr>
      <vt:lpstr>Helvetica</vt:lpstr>
      <vt:lpstr>Impact</vt:lpstr>
      <vt:lpstr>Monotype Sorts</vt:lpstr>
      <vt:lpstr>Tahoma</vt:lpstr>
      <vt:lpstr>Times New Roman</vt:lpstr>
      <vt:lpstr>Verdana</vt:lpstr>
      <vt:lpstr>Wingdings</vt:lpstr>
      <vt:lpstr>Blank Presentation</vt:lpstr>
      <vt:lpstr>Full Moon</vt:lpstr>
      <vt:lpstr>Textured</vt:lpstr>
      <vt:lpstr>Slide</vt:lpstr>
      <vt:lpstr>Shopping</vt:lpstr>
      <vt:lpstr>Medicine</vt:lpstr>
      <vt:lpstr>Medical Glass</vt:lpstr>
      <vt:lpstr>Leaf Veins</vt:lpstr>
      <vt:lpstr>Gleam</vt:lpstr>
      <vt:lpstr>Frame</vt:lpstr>
      <vt:lpstr>Fossil</vt:lpstr>
      <vt:lpstr>Default Design</vt:lpstr>
      <vt:lpstr>Orbit</vt:lpstr>
      <vt:lpstr>Specialty Sermons</vt:lpstr>
      <vt:lpstr>Why the 15-Minute Limit?</vt:lpstr>
      <vt:lpstr>Evangelistic Speaking</vt:lpstr>
      <vt:lpstr>Uniqueness of the Situation</vt:lpstr>
      <vt:lpstr>Tips in  Evangelistic Preaching</vt:lpstr>
      <vt:lpstr>Preach to the Non-Christians</vt:lpstr>
      <vt:lpstr>Preach Expository Messages</vt:lpstr>
      <vt:lpstr>Preach Hell and the Solution</vt:lpstr>
      <vt:lpstr>Preach the Gospel</vt:lpstr>
      <vt:lpstr>USE A SUBSTITUTION ILLUSTRATION</vt:lpstr>
      <vt:lpstr>Most–The Movie</vt:lpstr>
      <vt:lpstr>Most–The Movie</vt:lpstr>
      <vt:lpstr>USE A SUBSTITUTION ILLUSTRATION</vt:lpstr>
      <vt:lpstr>12 Other Principles from…</vt:lpstr>
      <vt:lpstr>How to Preach at Weddings</vt:lpstr>
      <vt:lpstr>What's Unique about Wedding Messages?</vt:lpstr>
      <vt:lpstr>They aren't there to hear you!</vt:lpstr>
      <vt:lpstr>Other Unique Things…</vt:lpstr>
      <vt:lpstr>Other wedding tips…</vt:lpstr>
      <vt:lpstr>Funeral Preaching</vt:lpstr>
      <vt:lpstr>Uniqueness of the Funeral</vt:lpstr>
      <vt:lpstr>Funeral Preaching Tips</vt:lpstr>
      <vt:lpstr>Black</vt:lpstr>
      <vt:lpstr>Preaching (Homiletics) link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Over White</dc:title>
  <dc:creator>Rick Griffith</dc:creator>
  <cp:lastModifiedBy>Rick Griffith</cp:lastModifiedBy>
  <cp:revision>101</cp:revision>
  <dcterms:created xsi:type="dcterms:W3CDTF">2004-09-11T01:03:24Z</dcterms:created>
  <dcterms:modified xsi:type="dcterms:W3CDTF">2024-01-30T09:22:04Z</dcterms:modified>
</cp:coreProperties>
</file>